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4" roundtripDataSignature="AMtx7mjkTcxApeLtxmqrOfNgSkcpezgq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1be6cc1d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1e1be6cc1d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e1be6cc1d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e1be6cc1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1c814172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g1e1c814172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1c814172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g1e1c814172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1c814172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g1e1c814172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1c814172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1e1c814172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1be6cc1d5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e1be6cc1d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1be6cc1d5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1be6cc1d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1be6cc1d5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1be6cc1d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1be6cc1d5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1be6cc1d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1be6cc1d5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1be6cc1d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1be6cc1d5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1be6cc1d5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1c814172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1e1c814172a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1e3d9a5d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g1e1e3d9a5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1e3d9a5d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g1e1e3d9a5d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1e3d9a5d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g1e1e3d9a5d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 name="Google Shape;1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0" name="Google Shape;2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1792288" y="612775"/>
            <a:ext cx="5486400" cy="4114800"/>
          </a:xfrm>
          <a:prstGeom prst="rect">
            <a:avLst/>
          </a:prstGeom>
          <a:noFill/>
          <a:ln>
            <a:noFill/>
          </a:ln>
        </p:spPr>
      </p:sp>
      <p:sp>
        <p:nvSpPr>
          <p:cNvPr id="64" name="Google Shape;64;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jp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e1be6cc1d5_0_0"/>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Metodología</a:t>
            </a:r>
            <a:endParaRPr b="1" i="0" sz="4000" u="none" cap="none" strike="noStrike">
              <a:solidFill>
                <a:srgbClr val="000000"/>
              </a:solidFill>
              <a:latin typeface="Arial"/>
              <a:ea typeface="Arial"/>
              <a:cs typeface="Arial"/>
              <a:sym typeface="Arial"/>
            </a:endParaRPr>
          </a:p>
        </p:txBody>
      </p:sp>
      <p:sp>
        <p:nvSpPr>
          <p:cNvPr id="162" name="Google Shape;162;g1e1be6cc1d5_0_0"/>
          <p:cNvSpPr txBox="1"/>
          <p:nvPr/>
        </p:nvSpPr>
        <p:spPr>
          <a:xfrm>
            <a:off x="856525" y="1438150"/>
            <a:ext cx="7046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latin typeface="Calibri"/>
                <a:ea typeface="Calibri"/>
                <a:cs typeface="Calibri"/>
                <a:sym typeface="Calibri"/>
              </a:rPr>
              <a:t>El proyecto </a:t>
            </a:r>
            <a:r>
              <a:rPr lang="es-ES" sz="2100">
                <a:latin typeface="Calibri"/>
                <a:ea typeface="Calibri"/>
                <a:cs typeface="Calibri"/>
                <a:sym typeface="Calibri"/>
              </a:rPr>
              <a:t>estará</a:t>
            </a:r>
            <a:r>
              <a:rPr lang="es-ES" sz="2100">
                <a:latin typeface="Calibri"/>
                <a:ea typeface="Calibri"/>
                <a:cs typeface="Calibri"/>
                <a:sym typeface="Calibri"/>
              </a:rPr>
              <a:t> enfocado en el reconocimiento de especies de aves de origen colombiano, se </a:t>
            </a:r>
            <a:r>
              <a:rPr lang="es-ES" sz="2100">
                <a:latin typeface="Calibri"/>
                <a:ea typeface="Calibri"/>
                <a:cs typeface="Calibri"/>
                <a:sym typeface="Calibri"/>
              </a:rPr>
              <a:t>obtendrá</a:t>
            </a:r>
            <a:r>
              <a:rPr lang="es-ES" sz="2100">
                <a:latin typeface="Calibri"/>
                <a:ea typeface="Calibri"/>
                <a:cs typeface="Calibri"/>
                <a:sym typeface="Calibri"/>
              </a:rPr>
              <a:t> el mayor </a:t>
            </a:r>
            <a:r>
              <a:rPr lang="es-ES" sz="2100">
                <a:latin typeface="Calibri"/>
                <a:ea typeface="Calibri"/>
                <a:cs typeface="Calibri"/>
                <a:sym typeface="Calibri"/>
              </a:rPr>
              <a:t>número</a:t>
            </a:r>
            <a:r>
              <a:rPr lang="es-ES" sz="2100">
                <a:latin typeface="Calibri"/>
                <a:ea typeface="Calibri"/>
                <a:cs typeface="Calibri"/>
                <a:sym typeface="Calibri"/>
              </a:rPr>
              <a:t> posible de </a:t>
            </a:r>
            <a:r>
              <a:rPr lang="es-ES" sz="2100">
                <a:latin typeface="Calibri"/>
                <a:ea typeface="Calibri"/>
                <a:cs typeface="Calibri"/>
                <a:sym typeface="Calibri"/>
              </a:rPr>
              <a:t>imágenes</a:t>
            </a:r>
            <a:r>
              <a:rPr lang="es-ES" sz="2100">
                <a:latin typeface="Calibri"/>
                <a:ea typeface="Calibri"/>
                <a:cs typeface="Calibri"/>
                <a:sym typeface="Calibri"/>
              </a:rPr>
              <a:t> de buena calidad que permita un correcto desarrollo del </a:t>
            </a:r>
            <a:r>
              <a:rPr lang="es-ES" sz="2100">
                <a:latin typeface="Calibri"/>
                <a:ea typeface="Calibri"/>
                <a:cs typeface="Calibri"/>
                <a:sym typeface="Calibri"/>
              </a:rPr>
              <a:t>código</a:t>
            </a:r>
            <a:r>
              <a:rPr lang="es-ES" sz="2100">
                <a:latin typeface="Calibri"/>
                <a:ea typeface="Calibri"/>
                <a:cs typeface="Calibri"/>
                <a:sym typeface="Calibri"/>
              </a:rPr>
              <a:t> y en caso de ser necesario se </a:t>
            </a:r>
            <a:r>
              <a:rPr lang="es-ES" sz="2100">
                <a:latin typeface="Calibri"/>
                <a:ea typeface="Calibri"/>
                <a:cs typeface="Calibri"/>
                <a:sym typeface="Calibri"/>
              </a:rPr>
              <a:t>eliminará</a:t>
            </a:r>
            <a:r>
              <a:rPr lang="es-ES" sz="2100">
                <a:latin typeface="Calibri"/>
                <a:ea typeface="Calibri"/>
                <a:cs typeface="Calibri"/>
                <a:sym typeface="Calibri"/>
              </a:rPr>
              <a:t> los errores presentes que se puedan como es el ruido, se </a:t>
            </a:r>
            <a:r>
              <a:rPr lang="es-ES" sz="2100">
                <a:latin typeface="Calibri"/>
                <a:ea typeface="Calibri"/>
                <a:cs typeface="Calibri"/>
                <a:sym typeface="Calibri"/>
              </a:rPr>
              <a:t>elegirá</a:t>
            </a:r>
            <a:r>
              <a:rPr lang="es-ES" sz="2100">
                <a:latin typeface="Calibri"/>
                <a:ea typeface="Calibri"/>
                <a:cs typeface="Calibri"/>
                <a:sym typeface="Calibri"/>
              </a:rPr>
              <a:t> el modelo de aprendizaje de acuerdo a lo que sea visto en clase y las posibilidades con la información obtenida con el fin de entrenar y analizar el modelo para ver la eficacia del </a:t>
            </a:r>
            <a:r>
              <a:rPr lang="es-ES" sz="2100">
                <a:latin typeface="Calibri"/>
                <a:ea typeface="Calibri"/>
                <a:cs typeface="Calibri"/>
                <a:sym typeface="Calibri"/>
              </a:rPr>
              <a:t>código</a:t>
            </a:r>
            <a:r>
              <a:rPr lang="es-ES" sz="2100">
                <a:latin typeface="Calibri"/>
                <a:ea typeface="Calibri"/>
                <a:cs typeface="Calibri"/>
                <a:sym typeface="Calibri"/>
              </a:rPr>
              <a:t> con respecto a los objetivos establecidos en el proyecto.</a:t>
            </a:r>
            <a:endParaRPr sz="21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e1be6cc1d5_1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ES"/>
              <a:t>Avances del proyecto</a:t>
            </a:r>
            <a:endParaRPr/>
          </a:p>
        </p:txBody>
      </p:sp>
      <p:sp>
        <p:nvSpPr>
          <p:cNvPr id="168" name="Google Shape;168;g1e1be6cc1d5_1_0"/>
          <p:cNvSpPr txBox="1"/>
          <p:nvPr/>
        </p:nvSpPr>
        <p:spPr>
          <a:xfrm>
            <a:off x="1145900" y="1417650"/>
            <a:ext cx="70317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900">
                <a:latin typeface="Calibri"/>
                <a:ea typeface="Calibri"/>
                <a:cs typeface="Calibri"/>
                <a:sym typeface="Calibri"/>
              </a:rPr>
              <a:t>Se </a:t>
            </a:r>
            <a:r>
              <a:rPr lang="es-ES" sz="1900">
                <a:latin typeface="Calibri"/>
                <a:ea typeface="Calibri"/>
                <a:cs typeface="Calibri"/>
                <a:sym typeface="Calibri"/>
              </a:rPr>
              <a:t>buscó</a:t>
            </a:r>
            <a:r>
              <a:rPr lang="es-ES" sz="1900">
                <a:latin typeface="Calibri"/>
                <a:ea typeface="Calibri"/>
                <a:cs typeface="Calibri"/>
                <a:sym typeface="Calibri"/>
              </a:rPr>
              <a:t> bancos de </a:t>
            </a:r>
            <a:r>
              <a:rPr lang="es-ES" sz="1900">
                <a:latin typeface="Calibri"/>
                <a:ea typeface="Calibri"/>
                <a:cs typeface="Calibri"/>
                <a:sym typeface="Calibri"/>
              </a:rPr>
              <a:t>imágenes de las especies seleccionadas</a:t>
            </a:r>
            <a:r>
              <a:rPr lang="es-ES" sz="1900">
                <a:latin typeface="Calibri"/>
                <a:ea typeface="Calibri"/>
                <a:cs typeface="Calibri"/>
                <a:sym typeface="Calibri"/>
              </a:rPr>
              <a:t> y se descargo un pequeño grupo de muestras para observar los efectos de los conceptos vistos hasta ahora y de su aplicabilidad en el desarrollo del proyecto</a:t>
            </a:r>
            <a:endParaRPr sz="1900">
              <a:latin typeface="Calibri"/>
              <a:ea typeface="Calibri"/>
              <a:cs typeface="Calibri"/>
              <a:sym typeface="Calibri"/>
            </a:endParaRPr>
          </a:p>
        </p:txBody>
      </p:sp>
      <p:pic>
        <p:nvPicPr>
          <p:cNvPr id="169" name="Google Shape;169;g1e1be6cc1d5_1_0"/>
          <p:cNvPicPr preferRelativeResize="0"/>
          <p:nvPr/>
        </p:nvPicPr>
        <p:blipFill>
          <a:blip r:embed="rId3">
            <a:alphaModFix/>
          </a:blip>
          <a:stretch>
            <a:fillRect/>
          </a:stretch>
        </p:blipFill>
        <p:spPr>
          <a:xfrm>
            <a:off x="1063900" y="2973138"/>
            <a:ext cx="3375527" cy="2529776"/>
          </a:xfrm>
          <a:prstGeom prst="rect">
            <a:avLst/>
          </a:prstGeom>
          <a:noFill/>
          <a:ln>
            <a:noFill/>
          </a:ln>
        </p:spPr>
      </p:pic>
      <p:pic>
        <p:nvPicPr>
          <p:cNvPr id="170" name="Google Shape;170;g1e1be6cc1d5_1_0"/>
          <p:cNvPicPr preferRelativeResize="0"/>
          <p:nvPr/>
        </p:nvPicPr>
        <p:blipFill rotWithShape="1">
          <a:blip r:embed="rId4">
            <a:alphaModFix/>
          </a:blip>
          <a:srcRect b="7297" l="0" r="0" t="18086"/>
          <a:stretch/>
        </p:blipFill>
        <p:spPr>
          <a:xfrm>
            <a:off x="5431000" y="3015700"/>
            <a:ext cx="2600500" cy="2444650"/>
          </a:xfrm>
          <a:prstGeom prst="rect">
            <a:avLst/>
          </a:prstGeom>
          <a:noFill/>
          <a:ln>
            <a:noFill/>
          </a:ln>
        </p:spPr>
      </p:pic>
      <p:sp>
        <p:nvSpPr>
          <p:cNvPr id="171" name="Google Shape;171;g1e1be6cc1d5_1_0"/>
          <p:cNvSpPr txBox="1"/>
          <p:nvPr/>
        </p:nvSpPr>
        <p:spPr>
          <a:xfrm>
            <a:off x="1063863" y="5646050"/>
            <a:ext cx="3375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1800">
                <a:latin typeface="Calibri"/>
                <a:ea typeface="Calibri"/>
                <a:cs typeface="Calibri"/>
                <a:sym typeface="Calibri"/>
              </a:rPr>
              <a:t>Corocoro rojo</a:t>
            </a:r>
            <a:endParaRPr sz="2000">
              <a:latin typeface="Calibri"/>
              <a:ea typeface="Calibri"/>
              <a:cs typeface="Calibri"/>
              <a:sym typeface="Calibri"/>
            </a:endParaRPr>
          </a:p>
        </p:txBody>
      </p:sp>
      <p:sp>
        <p:nvSpPr>
          <p:cNvPr id="172" name="Google Shape;172;g1e1be6cc1d5_1_0"/>
          <p:cNvSpPr txBox="1"/>
          <p:nvPr/>
        </p:nvSpPr>
        <p:spPr>
          <a:xfrm>
            <a:off x="5043438" y="5646050"/>
            <a:ext cx="3375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1800">
                <a:latin typeface="Calibri"/>
                <a:ea typeface="Calibri"/>
                <a:cs typeface="Calibri"/>
                <a:sym typeface="Calibri"/>
              </a:rPr>
              <a:t>Perico cara sucia</a:t>
            </a:r>
            <a:endParaRPr sz="2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1e1c814172a_0_0"/>
          <p:cNvPicPr preferRelativeResize="0"/>
          <p:nvPr/>
        </p:nvPicPr>
        <p:blipFill>
          <a:blip r:embed="rId3">
            <a:alphaModFix/>
          </a:blip>
          <a:stretch>
            <a:fillRect/>
          </a:stretch>
        </p:blipFill>
        <p:spPr>
          <a:xfrm>
            <a:off x="0" y="973475"/>
            <a:ext cx="9144001" cy="43449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1e1c814172a_0_7"/>
          <p:cNvPicPr preferRelativeResize="0"/>
          <p:nvPr/>
        </p:nvPicPr>
        <p:blipFill>
          <a:blip r:embed="rId3">
            <a:alphaModFix/>
          </a:blip>
          <a:stretch>
            <a:fillRect/>
          </a:stretch>
        </p:blipFill>
        <p:spPr>
          <a:xfrm>
            <a:off x="0" y="0"/>
            <a:ext cx="3138250" cy="4414851"/>
          </a:xfrm>
          <a:prstGeom prst="rect">
            <a:avLst/>
          </a:prstGeom>
          <a:noFill/>
          <a:ln>
            <a:noFill/>
          </a:ln>
        </p:spPr>
      </p:pic>
      <p:pic>
        <p:nvPicPr>
          <p:cNvPr id="183" name="Google Shape;183;g1e1c814172a_0_7"/>
          <p:cNvPicPr preferRelativeResize="0"/>
          <p:nvPr/>
        </p:nvPicPr>
        <p:blipFill>
          <a:blip r:embed="rId4">
            <a:alphaModFix/>
          </a:blip>
          <a:stretch>
            <a:fillRect/>
          </a:stretch>
        </p:blipFill>
        <p:spPr>
          <a:xfrm>
            <a:off x="5078400" y="0"/>
            <a:ext cx="4065601" cy="3346100"/>
          </a:xfrm>
          <a:prstGeom prst="rect">
            <a:avLst/>
          </a:prstGeom>
          <a:noFill/>
          <a:ln>
            <a:noFill/>
          </a:ln>
        </p:spPr>
      </p:pic>
      <p:pic>
        <p:nvPicPr>
          <p:cNvPr id="184" name="Google Shape;184;g1e1c814172a_0_7"/>
          <p:cNvPicPr preferRelativeResize="0"/>
          <p:nvPr/>
        </p:nvPicPr>
        <p:blipFill>
          <a:blip r:embed="rId5">
            <a:alphaModFix/>
          </a:blip>
          <a:stretch>
            <a:fillRect/>
          </a:stretch>
        </p:blipFill>
        <p:spPr>
          <a:xfrm>
            <a:off x="2912600" y="3346100"/>
            <a:ext cx="3667500" cy="2797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1e1c814172a_0_14"/>
          <p:cNvPicPr preferRelativeResize="0"/>
          <p:nvPr/>
        </p:nvPicPr>
        <p:blipFill>
          <a:blip r:embed="rId3">
            <a:alphaModFix/>
          </a:blip>
          <a:stretch>
            <a:fillRect/>
          </a:stretch>
        </p:blipFill>
        <p:spPr>
          <a:xfrm>
            <a:off x="0" y="0"/>
            <a:ext cx="3794451" cy="2805650"/>
          </a:xfrm>
          <a:prstGeom prst="rect">
            <a:avLst/>
          </a:prstGeom>
          <a:noFill/>
          <a:ln>
            <a:noFill/>
          </a:ln>
        </p:spPr>
      </p:pic>
      <p:pic>
        <p:nvPicPr>
          <p:cNvPr id="190" name="Google Shape;190;g1e1c814172a_0_14"/>
          <p:cNvPicPr preferRelativeResize="0"/>
          <p:nvPr/>
        </p:nvPicPr>
        <p:blipFill>
          <a:blip r:embed="rId4">
            <a:alphaModFix/>
          </a:blip>
          <a:stretch>
            <a:fillRect/>
          </a:stretch>
        </p:blipFill>
        <p:spPr>
          <a:xfrm>
            <a:off x="5257725" y="0"/>
            <a:ext cx="3886274" cy="3735551"/>
          </a:xfrm>
          <a:prstGeom prst="rect">
            <a:avLst/>
          </a:prstGeom>
          <a:noFill/>
          <a:ln>
            <a:noFill/>
          </a:ln>
        </p:spPr>
      </p:pic>
      <p:pic>
        <p:nvPicPr>
          <p:cNvPr id="191" name="Google Shape;191;g1e1c814172a_0_14"/>
          <p:cNvPicPr preferRelativeResize="0"/>
          <p:nvPr/>
        </p:nvPicPr>
        <p:blipFill>
          <a:blip r:embed="rId5">
            <a:alphaModFix/>
          </a:blip>
          <a:stretch>
            <a:fillRect/>
          </a:stretch>
        </p:blipFill>
        <p:spPr>
          <a:xfrm>
            <a:off x="0" y="2942100"/>
            <a:ext cx="4099576" cy="30199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g1e1c814172a_0_21"/>
          <p:cNvPicPr preferRelativeResize="0"/>
          <p:nvPr/>
        </p:nvPicPr>
        <p:blipFill>
          <a:blip r:embed="rId3">
            <a:alphaModFix/>
          </a:blip>
          <a:stretch>
            <a:fillRect/>
          </a:stretch>
        </p:blipFill>
        <p:spPr>
          <a:xfrm>
            <a:off x="4619200" y="0"/>
            <a:ext cx="4524800" cy="3459475"/>
          </a:xfrm>
          <a:prstGeom prst="rect">
            <a:avLst/>
          </a:prstGeom>
          <a:noFill/>
          <a:ln>
            <a:noFill/>
          </a:ln>
        </p:spPr>
      </p:pic>
      <p:pic>
        <p:nvPicPr>
          <p:cNvPr id="197" name="Google Shape;197;g1e1c814172a_0_21"/>
          <p:cNvPicPr preferRelativeResize="0"/>
          <p:nvPr/>
        </p:nvPicPr>
        <p:blipFill>
          <a:blip r:embed="rId4">
            <a:alphaModFix/>
          </a:blip>
          <a:stretch>
            <a:fillRect/>
          </a:stretch>
        </p:blipFill>
        <p:spPr>
          <a:xfrm>
            <a:off x="0" y="0"/>
            <a:ext cx="4314400" cy="3257701"/>
          </a:xfrm>
          <a:prstGeom prst="rect">
            <a:avLst/>
          </a:prstGeom>
          <a:noFill/>
          <a:ln>
            <a:noFill/>
          </a:ln>
        </p:spPr>
      </p:pic>
      <p:pic>
        <p:nvPicPr>
          <p:cNvPr id="198" name="Google Shape;198;g1e1c814172a_0_21"/>
          <p:cNvPicPr preferRelativeResize="0"/>
          <p:nvPr/>
        </p:nvPicPr>
        <p:blipFill>
          <a:blip r:embed="rId5">
            <a:alphaModFix/>
          </a:blip>
          <a:stretch>
            <a:fillRect/>
          </a:stretch>
        </p:blipFill>
        <p:spPr>
          <a:xfrm>
            <a:off x="0" y="3322926"/>
            <a:ext cx="4314399" cy="3224793"/>
          </a:xfrm>
          <a:prstGeom prst="rect">
            <a:avLst/>
          </a:prstGeom>
          <a:noFill/>
          <a:ln>
            <a:noFill/>
          </a:ln>
        </p:spPr>
      </p:pic>
      <p:pic>
        <p:nvPicPr>
          <p:cNvPr id="199" name="Google Shape;199;g1e1c814172a_0_21"/>
          <p:cNvPicPr preferRelativeResize="0"/>
          <p:nvPr/>
        </p:nvPicPr>
        <p:blipFill>
          <a:blip r:embed="rId6">
            <a:alphaModFix/>
          </a:blip>
          <a:stretch>
            <a:fillRect/>
          </a:stretch>
        </p:blipFill>
        <p:spPr>
          <a:xfrm>
            <a:off x="4684749" y="3388462"/>
            <a:ext cx="4004541" cy="3093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e1be6cc1d5_1_18"/>
          <p:cNvSpPr txBox="1"/>
          <p:nvPr/>
        </p:nvSpPr>
        <p:spPr>
          <a:xfrm>
            <a:off x="580200" y="426250"/>
            <a:ext cx="79836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000">
                <a:latin typeface="Calibri"/>
                <a:ea typeface="Calibri"/>
                <a:cs typeface="Calibri"/>
                <a:sym typeface="Calibri"/>
              </a:rPr>
              <a:t>De manera inicial se obtuvieron diversos histogramas de las imágenes del corocoro rojo para ver si existía similitud, pero se </a:t>
            </a:r>
            <a:r>
              <a:rPr lang="es-ES" sz="2000">
                <a:latin typeface="Calibri"/>
                <a:ea typeface="Calibri"/>
                <a:cs typeface="Calibri"/>
                <a:sym typeface="Calibri"/>
              </a:rPr>
              <a:t>observó</a:t>
            </a:r>
            <a:r>
              <a:rPr lang="es-ES" sz="2000">
                <a:latin typeface="Calibri"/>
                <a:ea typeface="Calibri"/>
                <a:cs typeface="Calibri"/>
                <a:sym typeface="Calibri"/>
              </a:rPr>
              <a:t> variaciones principalmente por los cambios en iluminación y los </a:t>
            </a:r>
            <a:r>
              <a:rPr lang="es-ES" sz="2000">
                <a:latin typeface="Calibri"/>
                <a:ea typeface="Calibri"/>
                <a:cs typeface="Calibri"/>
                <a:sym typeface="Calibri"/>
              </a:rPr>
              <a:t>píxeles</a:t>
            </a:r>
            <a:r>
              <a:rPr lang="es-ES" sz="2000">
                <a:latin typeface="Calibri"/>
                <a:ea typeface="Calibri"/>
                <a:cs typeface="Calibri"/>
                <a:sym typeface="Calibri"/>
              </a:rPr>
              <a:t> que no correspondian al ave, motivo por el que se planteó el buscar una manera de obtener la zona referente al pájaro para obtener datos </a:t>
            </a:r>
            <a:r>
              <a:rPr lang="es-ES" sz="2000">
                <a:latin typeface="Calibri"/>
                <a:ea typeface="Calibri"/>
                <a:cs typeface="Calibri"/>
                <a:sym typeface="Calibri"/>
              </a:rPr>
              <a:t>más</a:t>
            </a:r>
            <a:r>
              <a:rPr lang="es-ES" sz="2000">
                <a:latin typeface="Calibri"/>
                <a:ea typeface="Calibri"/>
                <a:cs typeface="Calibri"/>
                <a:sym typeface="Calibri"/>
              </a:rPr>
              <a:t> relevante</a:t>
            </a:r>
            <a:endParaRPr sz="2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05" name="Google Shape;205;g1e1be6cc1d5_1_18"/>
          <p:cNvPicPr preferRelativeResize="0"/>
          <p:nvPr/>
        </p:nvPicPr>
        <p:blipFill rotWithShape="1">
          <a:blip r:embed="rId3">
            <a:alphaModFix/>
          </a:blip>
          <a:srcRect b="4061" l="19900" r="13115" t="23279"/>
          <a:stretch/>
        </p:blipFill>
        <p:spPr>
          <a:xfrm>
            <a:off x="1880925" y="2581150"/>
            <a:ext cx="5548598" cy="338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1e1be6cc1d5_1_10"/>
          <p:cNvPicPr preferRelativeResize="0"/>
          <p:nvPr/>
        </p:nvPicPr>
        <p:blipFill rotWithShape="1">
          <a:blip r:embed="rId3">
            <a:alphaModFix/>
          </a:blip>
          <a:srcRect b="16812" l="24169" r="54878" t="46811"/>
          <a:stretch/>
        </p:blipFill>
        <p:spPr>
          <a:xfrm>
            <a:off x="5121800" y="2429025"/>
            <a:ext cx="3385574" cy="3306226"/>
          </a:xfrm>
          <a:prstGeom prst="rect">
            <a:avLst/>
          </a:prstGeom>
          <a:noFill/>
          <a:ln>
            <a:noFill/>
          </a:ln>
        </p:spPr>
      </p:pic>
      <p:sp>
        <p:nvSpPr>
          <p:cNvPr id="211" name="Google Shape;211;g1e1be6cc1d5_1_10"/>
          <p:cNvSpPr txBox="1"/>
          <p:nvPr/>
        </p:nvSpPr>
        <p:spPr>
          <a:xfrm>
            <a:off x="798650" y="483250"/>
            <a:ext cx="83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12" name="Google Shape;212;g1e1be6cc1d5_1_10"/>
          <p:cNvPicPr preferRelativeResize="0"/>
          <p:nvPr/>
        </p:nvPicPr>
        <p:blipFill rotWithShape="1">
          <a:blip r:embed="rId4">
            <a:alphaModFix/>
          </a:blip>
          <a:srcRect b="0" l="5532" r="4660" t="0"/>
          <a:stretch/>
        </p:blipFill>
        <p:spPr>
          <a:xfrm>
            <a:off x="1131475" y="2429025"/>
            <a:ext cx="3036690" cy="3306226"/>
          </a:xfrm>
          <a:prstGeom prst="rect">
            <a:avLst/>
          </a:prstGeom>
          <a:noFill/>
          <a:ln>
            <a:noFill/>
          </a:ln>
        </p:spPr>
      </p:pic>
      <p:sp>
        <p:nvSpPr>
          <p:cNvPr id="213" name="Google Shape;213;g1e1be6cc1d5_1_10"/>
          <p:cNvSpPr txBox="1"/>
          <p:nvPr/>
        </p:nvSpPr>
        <p:spPr>
          <a:xfrm>
            <a:off x="408000" y="425375"/>
            <a:ext cx="8333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En el tema de filtros, el mayor </a:t>
            </a:r>
            <a:r>
              <a:rPr lang="es-ES" sz="1800">
                <a:latin typeface="Calibri"/>
                <a:ea typeface="Calibri"/>
                <a:cs typeface="Calibri"/>
                <a:sym typeface="Calibri"/>
              </a:rPr>
              <a:t>interés</a:t>
            </a:r>
            <a:r>
              <a:rPr lang="es-ES" sz="1800">
                <a:latin typeface="Calibri"/>
                <a:ea typeface="Calibri"/>
                <a:cs typeface="Calibri"/>
                <a:sym typeface="Calibri"/>
              </a:rPr>
              <a:t> </a:t>
            </a:r>
            <a:r>
              <a:rPr lang="es-ES" sz="1800">
                <a:latin typeface="Calibri"/>
                <a:ea typeface="Calibri"/>
                <a:cs typeface="Calibri"/>
                <a:sym typeface="Calibri"/>
              </a:rPr>
              <a:t>está</a:t>
            </a:r>
            <a:r>
              <a:rPr lang="es-ES" sz="1800">
                <a:latin typeface="Calibri"/>
                <a:ea typeface="Calibri"/>
                <a:cs typeface="Calibri"/>
                <a:sym typeface="Calibri"/>
              </a:rPr>
              <a:t> en los filtros de frontera, de manera que se obtiene un buen resultado con el filtro canny en </a:t>
            </a:r>
            <a:r>
              <a:rPr lang="es-ES" sz="1800">
                <a:latin typeface="Calibri"/>
                <a:ea typeface="Calibri"/>
                <a:cs typeface="Calibri"/>
                <a:sym typeface="Calibri"/>
              </a:rPr>
              <a:t>imágenes</a:t>
            </a:r>
            <a:r>
              <a:rPr lang="es-ES" sz="1800">
                <a:latin typeface="Calibri"/>
                <a:ea typeface="Calibri"/>
                <a:cs typeface="Calibri"/>
                <a:sym typeface="Calibri"/>
              </a:rPr>
              <a:t> donde el fondo es sencillo, se utiliza </a:t>
            </a:r>
            <a:r>
              <a:rPr lang="es-ES" sz="1800">
                <a:latin typeface="Calibri"/>
                <a:ea typeface="Calibri"/>
                <a:cs typeface="Calibri"/>
                <a:sym typeface="Calibri"/>
              </a:rPr>
              <a:t>además</a:t>
            </a:r>
            <a:r>
              <a:rPr lang="es-ES" sz="1800">
                <a:latin typeface="Calibri"/>
                <a:ea typeface="Calibri"/>
                <a:cs typeface="Calibri"/>
                <a:sym typeface="Calibri"/>
              </a:rPr>
              <a:t> filtros de suavizado para ver los efectos, notando como un filtro pasabajos como el filtro media reduce los bordes entre mayor es el tamaño de su kernel, mientras que un filtro pasa altos como el filtro mediana no genera cambios en los resultados.</a:t>
            </a:r>
            <a:endParaRPr sz="1800">
              <a:latin typeface="Calibri"/>
              <a:ea typeface="Calibri"/>
              <a:cs typeface="Calibri"/>
              <a:sym typeface="Calibri"/>
            </a:endParaRPr>
          </a:p>
        </p:txBody>
      </p:sp>
      <p:sp>
        <p:nvSpPr>
          <p:cNvPr id="214" name="Google Shape;214;g1e1be6cc1d5_1_10"/>
          <p:cNvSpPr txBox="1"/>
          <p:nvPr/>
        </p:nvSpPr>
        <p:spPr>
          <a:xfrm>
            <a:off x="1131475" y="5735250"/>
            <a:ext cx="3036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1800">
                <a:latin typeface="Calibri"/>
                <a:ea typeface="Calibri"/>
                <a:cs typeface="Calibri"/>
                <a:sym typeface="Calibri"/>
              </a:rPr>
              <a:t>Sin filtro media</a:t>
            </a:r>
            <a:endParaRPr sz="1800">
              <a:latin typeface="Calibri"/>
              <a:ea typeface="Calibri"/>
              <a:cs typeface="Calibri"/>
              <a:sym typeface="Calibri"/>
            </a:endParaRPr>
          </a:p>
        </p:txBody>
      </p:sp>
      <p:sp>
        <p:nvSpPr>
          <p:cNvPr id="215" name="Google Shape;215;g1e1be6cc1d5_1_10"/>
          <p:cNvSpPr txBox="1"/>
          <p:nvPr/>
        </p:nvSpPr>
        <p:spPr>
          <a:xfrm>
            <a:off x="5470775" y="5735250"/>
            <a:ext cx="3036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ES" sz="1900">
                <a:latin typeface="Calibri"/>
                <a:ea typeface="Calibri"/>
                <a:cs typeface="Calibri"/>
                <a:sym typeface="Calibri"/>
              </a:rPr>
              <a:t>filtro media kernel 5 x 5</a:t>
            </a:r>
            <a:endParaRPr sz="19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e1be6cc1d5_1_36"/>
          <p:cNvSpPr txBox="1"/>
          <p:nvPr/>
        </p:nvSpPr>
        <p:spPr>
          <a:xfrm>
            <a:off x="408000" y="425375"/>
            <a:ext cx="8333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Para mejorar los resultados de la imagen, se decide ver los efectos de la ecualización en la obtención de fronteras, pero no se observa un cambio considerable con las </a:t>
            </a:r>
            <a:r>
              <a:rPr lang="es-ES" sz="1800">
                <a:latin typeface="Calibri"/>
                <a:ea typeface="Calibri"/>
                <a:cs typeface="Calibri"/>
                <a:sym typeface="Calibri"/>
              </a:rPr>
              <a:t>imágenes</a:t>
            </a:r>
            <a:r>
              <a:rPr lang="es-ES" sz="1800">
                <a:latin typeface="Calibri"/>
                <a:ea typeface="Calibri"/>
                <a:cs typeface="Calibri"/>
                <a:sym typeface="Calibri"/>
              </a:rPr>
              <a:t> sin ecualizar </a:t>
            </a:r>
            <a:endParaRPr sz="1800">
              <a:latin typeface="Calibri"/>
              <a:ea typeface="Calibri"/>
              <a:cs typeface="Calibri"/>
              <a:sym typeface="Calibri"/>
            </a:endParaRPr>
          </a:p>
        </p:txBody>
      </p:sp>
      <p:pic>
        <p:nvPicPr>
          <p:cNvPr id="221" name="Google Shape;221;g1e1be6cc1d5_1_36"/>
          <p:cNvPicPr preferRelativeResize="0"/>
          <p:nvPr/>
        </p:nvPicPr>
        <p:blipFill>
          <a:blip r:embed="rId3">
            <a:alphaModFix/>
          </a:blip>
          <a:stretch>
            <a:fillRect/>
          </a:stretch>
        </p:blipFill>
        <p:spPr>
          <a:xfrm>
            <a:off x="105925" y="1984775"/>
            <a:ext cx="3019102" cy="2965551"/>
          </a:xfrm>
          <a:prstGeom prst="rect">
            <a:avLst/>
          </a:prstGeom>
          <a:noFill/>
          <a:ln>
            <a:noFill/>
          </a:ln>
        </p:spPr>
      </p:pic>
      <p:pic>
        <p:nvPicPr>
          <p:cNvPr id="222" name="Google Shape;222;g1e1be6cc1d5_1_36"/>
          <p:cNvPicPr preferRelativeResize="0"/>
          <p:nvPr/>
        </p:nvPicPr>
        <p:blipFill>
          <a:blip r:embed="rId4">
            <a:alphaModFix/>
          </a:blip>
          <a:stretch>
            <a:fillRect/>
          </a:stretch>
        </p:blipFill>
        <p:spPr>
          <a:xfrm>
            <a:off x="3285175" y="1946225"/>
            <a:ext cx="2915771" cy="2965550"/>
          </a:xfrm>
          <a:prstGeom prst="rect">
            <a:avLst/>
          </a:prstGeom>
          <a:noFill/>
          <a:ln>
            <a:noFill/>
          </a:ln>
        </p:spPr>
      </p:pic>
      <p:pic>
        <p:nvPicPr>
          <p:cNvPr id="223" name="Google Shape;223;g1e1be6cc1d5_1_36"/>
          <p:cNvPicPr preferRelativeResize="0"/>
          <p:nvPr/>
        </p:nvPicPr>
        <p:blipFill>
          <a:blip r:embed="rId5">
            <a:alphaModFix/>
          </a:blip>
          <a:stretch>
            <a:fillRect/>
          </a:stretch>
        </p:blipFill>
        <p:spPr>
          <a:xfrm>
            <a:off x="6361100" y="2324475"/>
            <a:ext cx="2612175" cy="2502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e1be6cc1d5_1_25"/>
          <p:cNvSpPr txBox="1"/>
          <p:nvPr/>
        </p:nvSpPr>
        <p:spPr>
          <a:xfrm>
            <a:off x="653950" y="454325"/>
            <a:ext cx="8333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En el tema de operaciones </a:t>
            </a:r>
            <a:r>
              <a:rPr lang="es-ES" sz="1800">
                <a:latin typeface="Calibri"/>
                <a:ea typeface="Calibri"/>
                <a:cs typeface="Calibri"/>
                <a:sym typeface="Calibri"/>
              </a:rPr>
              <a:t>morfológicas</a:t>
            </a:r>
            <a:r>
              <a:rPr lang="es-ES" sz="1800">
                <a:latin typeface="Calibri"/>
                <a:ea typeface="Calibri"/>
                <a:cs typeface="Calibri"/>
                <a:sym typeface="Calibri"/>
              </a:rPr>
              <a:t> se desarrollaron todas las operaciones con el fin de analizar los efectos y posibilidades de aplicación, </a:t>
            </a:r>
            <a:r>
              <a:rPr lang="es-ES" sz="1800">
                <a:latin typeface="Calibri"/>
                <a:ea typeface="Calibri"/>
                <a:cs typeface="Calibri"/>
                <a:sym typeface="Calibri"/>
              </a:rPr>
              <a:t>enfocándonos</a:t>
            </a:r>
            <a:r>
              <a:rPr lang="es-ES" sz="1800">
                <a:latin typeface="Calibri"/>
                <a:ea typeface="Calibri"/>
                <a:cs typeface="Calibri"/>
                <a:sym typeface="Calibri"/>
              </a:rPr>
              <a:t> principalmente en la extracción de fronteras con el fin de obtener la silueta del ave, considerando trabajar con </a:t>
            </a:r>
            <a:r>
              <a:rPr lang="es-ES" sz="1800">
                <a:latin typeface="Calibri"/>
                <a:ea typeface="Calibri"/>
                <a:cs typeface="Calibri"/>
                <a:sym typeface="Calibri"/>
              </a:rPr>
              <a:t>imágenes</a:t>
            </a:r>
            <a:r>
              <a:rPr lang="es-ES" sz="1800">
                <a:latin typeface="Calibri"/>
                <a:ea typeface="Calibri"/>
                <a:cs typeface="Calibri"/>
                <a:sym typeface="Calibri"/>
              </a:rPr>
              <a:t> ecualizadas y sin ecualizar.</a:t>
            </a:r>
            <a:endParaRPr sz="1800">
              <a:latin typeface="Calibri"/>
              <a:ea typeface="Calibri"/>
              <a:cs typeface="Calibri"/>
              <a:sym typeface="Calibri"/>
            </a:endParaRPr>
          </a:p>
        </p:txBody>
      </p:sp>
      <p:pic>
        <p:nvPicPr>
          <p:cNvPr id="229" name="Google Shape;229;g1e1be6cc1d5_1_25"/>
          <p:cNvPicPr preferRelativeResize="0"/>
          <p:nvPr/>
        </p:nvPicPr>
        <p:blipFill>
          <a:blip r:embed="rId3">
            <a:alphaModFix/>
          </a:blip>
          <a:stretch>
            <a:fillRect/>
          </a:stretch>
        </p:blipFill>
        <p:spPr>
          <a:xfrm>
            <a:off x="933700" y="1899725"/>
            <a:ext cx="6865724" cy="382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2"/>
          <p:cNvSpPr txBox="1"/>
          <p:nvPr/>
        </p:nvSpPr>
        <p:spPr>
          <a:xfrm>
            <a:off x="986125" y="1481350"/>
            <a:ext cx="7182600" cy="1690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2B7E"/>
              </a:buClr>
              <a:buSzPts val="4000"/>
              <a:buFont typeface="Arial"/>
              <a:buNone/>
            </a:pPr>
            <a:r>
              <a:rPr b="1" lang="es-ES" sz="4000">
                <a:solidFill>
                  <a:srgbClr val="172B7E"/>
                </a:solidFill>
              </a:rPr>
              <a:t>Reconocimiento de aves silvestres en Colombia</a:t>
            </a:r>
            <a:endParaRPr b="1" i="0" sz="1400" u="none" cap="none" strike="noStrike">
              <a:solidFill>
                <a:srgbClr val="000000"/>
              </a:solidFill>
              <a:latin typeface="Arial"/>
              <a:ea typeface="Arial"/>
              <a:cs typeface="Arial"/>
              <a:sym typeface="Arial"/>
            </a:endParaRPr>
          </a:p>
        </p:txBody>
      </p:sp>
      <p:cxnSp>
        <p:nvCxnSpPr>
          <p:cNvPr id="89" name="Google Shape;89;p2"/>
          <p:cNvCxnSpPr/>
          <p:nvPr/>
        </p:nvCxnSpPr>
        <p:spPr>
          <a:xfrm>
            <a:off x="1678803" y="3377493"/>
            <a:ext cx="5810117"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4"/>
              </a:srgbClr>
            </a:outerShdw>
          </a:effectLst>
        </p:spPr>
      </p:cxnSp>
      <p:sp>
        <p:nvSpPr>
          <p:cNvPr id="90" name="Google Shape;90;p2"/>
          <p:cNvSpPr txBox="1"/>
          <p:nvPr/>
        </p:nvSpPr>
        <p:spPr>
          <a:xfrm>
            <a:off x="1483204" y="4780040"/>
            <a:ext cx="6201300" cy="970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2B7E"/>
              </a:buClr>
              <a:buSzPts val="1800"/>
              <a:buFont typeface="Arial"/>
              <a:buNone/>
            </a:pPr>
            <a:r>
              <a:rPr lang="es-ES" sz="1800">
                <a:solidFill>
                  <a:srgbClr val="172B7E"/>
                </a:solidFill>
              </a:rPr>
              <a:t>Técnicas De Inteligencia Artificial.</a:t>
            </a:r>
            <a:endParaRPr sz="1800">
              <a:solidFill>
                <a:srgbClr val="172B7E"/>
              </a:solidFill>
            </a:endParaRPr>
          </a:p>
          <a:p>
            <a:pPr indent="0" lvl="0" marL="0" marR="0" rtl="0" algn="ctr">
              <a:lnSpc>
                <a:spcPct val="100000"/>
              </a:lnSpc>
              <a:spcBef>
                <a:spcPts val="0"/>
              </a:spcBef>
              <a:spcAft>
                <a:spcPts val="0"/>
              </a:spcAft>
              <a:buClr>
                <a:srgbClr val="172B7E"/>
              </a:buClr>
              <a:buSzPts val="1800"/>
              <a:buFont typeface="Arial"/>
              <a:buNone/>
            </a:pPr>
            <a:r>
              <a:rPr lang="es-ES" sz="1800">
                <a:solidFill>
                  <a:srgbClr val="172B7E"/>
                </a:solidFill>
              </a:rPr>
              <a:t>2023-I</a:t>
            </a:r>
            <a:endParaRPr sz="1800">
              <a:solidFill>
                <a:srgbClr val="172B7E"/>
              </a:solidFill>
            </a:endParaRPr>
          </a:p>
        </p:txBody>
      </p:sp>
      <p:sp>
        <p:nvSpPr>
          <p:cNvPr id="91" name="Google Shape;91;p2"/>
          <p:cNvSpPr txBox="1"/>
          <p:nvPr/>
        </p:nvSpPr>
        <p:spPr>
          <a:xfrm>
            <a:off x="988350" y="3582850"/>
            <a:ext cx="7167300" cy="106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s-ES" sz="1900">
                <a:solidFill>
                  <a:schemeClr val="dk2"/>
                </a:solidFill>
                <a:latin typeface="Calibri"/>
                <a:ea typeface="Calibri"/>
                <a:cs typeface="Calibri"/>
                <a:sym typeface="Calibri"/>
              </a:rPr>
              <a:t>Julián</a:t>
            </a:r>
            <a:r>
              <a:rPr b="1" i="0" lang="es-ES" sz="1900" u="none" cap="none" strike="noStrike">
                <a:solidFill>
                  <a:schemeClr val="dk2"/>
                </a:solidFill>
                <a:latin typeface="Calibri"/>
                <a:ea typeface="Calibri"/>
                <a:cs typeface="Calibri"/>
                <a:sym typeface="Calibri"/>
              </a:rPr>
              <a:t> Felipe Medina Veira</a:t>
            </a:r>
            <a:endParaRPr b="1" i="0" sz="19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1" lang="es-ES" sz="1900">
                <a:solidFill>
                  <a:schemeClr val="dk2"/>
                </a:solidFill>
                <a:latin typeface="Calibri"/>
                <a:ea typeface="Calibri"/>
                <a:cs typeface="Calibri"/>
                <a:sym typeface="Calibri"/>
              </a:rPr>
              <a:t>Santiago Andrés Gómez Peña</a:t>
            </a:r>
            <a:endParaRPr b="1" i="0" sz="19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1" lang="es-ES" sz="1900">
                <a:solidFill>
                  <a:schemeClr val="dk2"/>
                </a:solidFill>
                <a:latin typeface="Calibri"/>
                <a:ea typeface="Calibri"/>
                <a:cs typeface="Calibri"/>
                <a:sym typeface="Calibri"/>
              </a:rPr>
              <a:t>Santiago Dleon Sánchez Romero</a:t>
            </a:r>
            <a:endParaRPr b="1" i="0" sz="1900" u="none" cap="none" strike="noStrike">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1e1be6cc1d5_1_48"/>
          <p:cNvPicPr preferRelativeResize="0"/>
          <p:nvPr/>
        </p:nvPicPr>
        <p:blipFill>
          <a:blip r:embed="rId3">
            <a:alphaModFix/>
          </a:blip>
          <a:stretch>
            <a:fillRect/>
          </a:stretch>
        </p:blipFill>
        <p:spPr>
          <a:xfrm>
            <a:off x="579975" y="297100"/>
            <a:ext cx="7727751" cy="3767950"/>
          </a:xfrm>
          <a:prstGeom prst="rect">
            <a:avLst/>
          </a:prstGeom>
          <a:noFill/>
          <a:ln>
            <a:noFill/>
          </a:ln>
        </p:spPr>
      </p:pic>
      <p:sp>
        <p:nvSpPr>
          <p:cNvPr id="235" name="Google Shape;235;g1e1be6cc1d5_1_48"/>
          <p:cNvSpPr txBox="1"/>
          <p:nvPr/>
        </p:nvSpPr>
        <p:spPr>
          <a:xfrm>
            <a:off x="871000" y="4548850"/>
            <a:ext cx="787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Se </a:t>
            </a:r>
            <a:r>
              <a:rPr lang="es-ES" sz="1800">
                <a:latin typeface="Calibri"/>
                <a:ea typeface="Calibri"/>
                <a:cs typeface="Calibri"/>
                <a:sym typeface="Calibri"/>
              </a:rPr>
              <a:t>observó</a:t>
            </a:r>
            <a:r>
              <a:rPr lang="es-ES" sz="1800">
                <a:latin typeface="Calibri"/>
                <a:ea typeface="Calibri"/>
                <a:cs typeface="Calibri"/>
                <a:sym typeface="Calibri"/>
              </a:rPr>
              <a:t> que al umbralizar, las </a:t>
            </a:r>
            <a:r>
              <a:rPr lang="es-ES" sz="1800">
                <a:latin typeface="Calibri"/>
                <a:ea typeface="Calibri"/>
                <a:cs typeface="Calibri"/>
                <a:sym typeface="Calibri"/>
              </a:rPr>
              <a:t>imágenes</a:t>
            </a:r>
            <a:r>
              <a:rPr lang="es-ES" sz="1800">
                <a:latin typeface="Calibri"/>
                <a:ea typeface="Calibri"/>
                <a:cs typeface="Calibri"/>
                <a:sym typeface="Calibri"/>
              </a:rPr>
              <a:t> con mayor variación en color y detalles obtienen una mejor calidad, mientras que en </a:t>
            </a:r>
            <a:r>
              <a:rPr lang="es-ES" sz="1800">
                <a:latin typeface="Calibri"/>
                <a:ea typeface="Calibri"/>
                <a:cs typeface="Calibri"/>
                <a:sym typeface="Calibri"/>
              </a:rPr>
              <a:t>imágenes</a:t>
            </a:r>
            <a:r>
              <a:rPr lang="es-ES" sz="1800">
                <a:latin typeface="Calibri"/>
                <a:ea typeface="Calibri"/>
                <a:cs typeface="Calibri"/>
                <a:sym typeface="Calibri"/>
              </a:rPr>
              <a:t> con un fondo sencillo los resultados empeoran</a:t>
            </a:r>
            <a:endParaRPr sz="18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e1be6cc1d5_1_55"/>
          <p:cNvSpPr txBox="1"/>
          <p:nvPr/>
        </p:nvSpPr>
        <p:spPr>
          <a:xfrm>
            <a:off x="494825" y="367500"/>
            <a:ext cx="8333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Al extraer la frontera, se observa que el tamaño del elemento estructurante define el tamaño del borde, pero el incremento del mismo disminuye el detalle, </a:t>
            </a:r>
            <a:r>
              <a:rPr lang="es-ES" sz="1800">
                <a:latin typeface="Calibri"/>
                <a:ea typeface="Calibri"/>
                <a:cs typeface="Calibri"/>
                <a:sym typeface="Calibri"/>
              </a:rPr>
              <a:t>además</a:t>
            </a:r>
            <a:r>
              <a:rPr lang="es-ES" sz="1800">
                <a:latin typeface="Calibri"/>
                <a:ea typeface="Calibri"/>
                <a:cs typeface="Calibri"/>
                <a:sym typeface="Calibri"/>
              </a:rPr>
              <a:t> de que la calidad de la imagen umbralizada afecta el resultado obtenido</a:t>
            </a:r>
            <a:endParaRPr sz="1800">
              <a:latin typeface="Calibri"/>
              <a:ea typeface="Calibri"/>
              <a:cs typeface="Calibri"/>
              <a:sym typeface="Calibri"/>
            </a:endParaRPr>
          </a:p>
        </p:txBody>
      </p:sp>
      <p:pic>
        <p:nvPicPr>
          <p:cNvPr id="241" name="Google Shape;241;g1e1be6cc1d5_1_55"/>
          <p:cNvPicPr preferRelativeResize="0"/>
          <p:nvPr/>
        </p:nvPicPr>
        <p:blipFill rotWithShape="1">
          <a:blip r:embed="rId3">
            <a:alphaModFix/>
          </a:blip>
          <a:srcRect b="0" l="49912" r="0" t="0"/>
          <a:stretch/>
        </p:blipFill>
        <p:spPr>
          <a:xfrm>
            <a:off x="2050925" y="3910625"/>
            <a:ext cx="2273876" cy="2187875"/>
          </a:xfrm>
          <a:prstGeom prst="rect">
            <a:avLst/>
          </a:prstGeom>
          <a:noFill/>
          <a:ln>
            <a:noFill/>
          </a:ln>
        </p:spPr>
      </p:pic>
      <p:pic>
        <p:nvPicPr>
          <p:cNvPr id="242" name="Google Shape;242;g1e1be6cc1d5_1_55"/>
          <p:cNvPicPr preferRelativeResize="0"/>
          <p:nvPr/>
        </p:nvPicPr>
        <p:blipFill rotWithShape="1">
          <a:blip r:embed="rId3">
            <a:alphaModFix/>
          </a:blip>
          <a:srcRect b="0" l="0" r="53069" t="0"/>
          <a:stretch/>
        </p:blipFill>
        <p:spPr>
          <a:xfrm>
            <a:off x="2018800" y="1509699"/>
            <a:ext cx="2338123" cy="2400925"/>
          </a:xfrm>
          <a:prstGeom prst="rect">
            <a:avLst/>
          </a:prstGeom>
          <a:noFill/>
          <a:ln>
            <a:noFill/>
          </a:ln>
        </p:spPr>
      </p:pic>
      <p:pic>
        <p:nvPicPr>
          <p:cNvPr id="243" name="Google Shape;243;g1e1be6cc1d5_1_55"/>
          <p:cNvPicPr preferRelativeResize="0"/>
          <p:nvPr/>
        </p:nvPicPr>
        <p:blipFill rotWithShape="1">
          <a:blip r:embed="rId4">
            <a:alphaModFix/>
          </a:blip>
          <a:srcRect b="0" l="0" r="51895" t="0"/>
          <a:stretch/>
        </p:blipFill>
        <p:spPr>
          <a:xfrm>
            <a:off x="5660000" y="1626463"/>
            <a:ext cx="2080550" cy="2109175"/>
          </a:xfrm>
          <a:prstGeom prst="rect">
            <a:avLst/>
          </a:prstGeom>
          <a:noFill/>
          <a:ln>
            <a:noFill/>
          </a:ln>
        </p:spPr>
      </p:pic>
      <p:pic>
        <p:nvPicPr>
          <p:cNvPr id="244" name="Google Shape;244;g1e1be6cc1d5_1_55"/>
          <p:cNvPicPr preferRelativeResize="0"/>
          <p:nvPr/>
        </p:nvPicPr>
        <p:blipFill rotWithShape="1">
          <a:blip r:embed="rId4">
            <a:alphaModFix/>
          </a:blip>
          <a:srcRect b="0" l="51895" r="0" t="0"/>
          <a:stretch/>
        </p:blipFill>
        <p:spPr>
          <a:xfrm>
            <a:off x="5660000" y="3978800"/>
            <a:ext cx="2080550" cy="2109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
          <p:cNvSpPr txBox="1"/>
          <p:nvPr/>
        </p:nvSpPr>
        <p:spPr>
          <a:xfrm>
            <a:off x="1267051" y="2830730"/>
            <a:ext cx="6609900" cy="396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Siguiente Entrega</a:t>
            </a:r>
            <a:endParaRPr b="1" i="0" sz="40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e1c814172a_0_29"/>
          <p:cNvSpPr txBox="1"/>
          <p:nvPr/>
        </p:nvSpPr>
        <p:spPr>
          <a:xfrm>
            <a:off x="293576" y="18633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lang="es-ES" sz="4000">
                <a:solidFill>
                  <a:srgbClr val="172B7E"/>
                </a:solidFill>
              </a:rPr>
              <a:t>Referencias:</a:t>
            </a:r>
            <a:endParaRPr b="1" i="0" sz="4000" u="none" cap="none" strike="noStrike">
              <a:solidFill>
                <a:srgbClr val="000000"/>
              </a:solidFill>
              <a:latin typeface="Arial"/>
              <a:ea typeface="Arial"/>
              <a:cs typeface="Arial"/>
              <a:sym typeface="Arial"/>
            </a:endParaRPr>
          </a:p>
        </p:txBody>
      </p:sp>
      <p:sp>
        <p:nvSpPr>
          <p:cNvPr id="255" name="Google Shape;255;g1e1c814172a_0_29"/>
          <p:cNvSpPr txBox="1"/>
          <p:nvPr/>
        </p:nvSpPr>
        <p:spPr>
          <a:xfrm>
            <a:off x="293575" y="982000"/>
            <a:ext cx="8338500" cy="780300"/>
          </a:xfrm>
          <a:prstGeom prst="rect">
            <a:avLst/>
          </a:prstGeom>
          <a:noFill/>
          <a:ln>
            <a:noFill/>
          </a:ln>
        </p:spPr>
        <p:txBody>
          <a:bodyPr anchorCtr="0" anchor="t" bIns="91425" lIns="91425" spcFirstLastPara="1" rIns="91425" wrap="square" tIns="91425">
            <a:spAutoFit/>
          </a:bodyPr>
          <a:lstStyle/>
          <a:p>
            <a:pPr indent="-342900" lvl="0" marL="457200" rtl="0" algn="ctr">
              <a:lnSpc>
                <a:spcPct val="115000"/>
              </a:lnSpc>
              <a:spcBef>
                <a:spcPts val="1100"/>
              </a:spcBef>
              <a:spcAft>
                <a:spcPts val="0"/>
              </a:spcAft>
              <a:buClr>
                <a:schemeClr val="dk1"/>
              </a:buClr>
              <a:buSzPts val="1800"/>
              <a:buFont typeface="Times New Roman"/>
              <a:buChar char="●"/>
            </a:pPr>
            <a:r>
              <a:rPr lang="es-ES" sz="1800">
                <a:solidFill>
                  <a:schemeClr val="dk1"/>
                </a:solidFill>
                <a:latin typeface="Times New Roman"/>
                <a:ea typeface="Times New Roman"/>
                <a:cs typeface="Times New Roman"/>
                <a:sym typeface="Times New Roman"/>
              </a:rPr>
              <a:t>MobileNet Model for Classifying Local Birds of Bangladesh from Image Content Using Convolutional Neural Network (Islam,Tasnim, &amp; Bhatta Shuvo, 2019)</a:t>
            </a:r>
            <a:endParaRPr sz="2100">
              <a:solidFill>
                <a:schemeClr val="dk1"/>
              </a:solidFill>
            </a:endParaRPr>
          </a:p>
        </p:txBody>
      </p:sp>
      <p:sp>
        <p:nvSpPr>
          <p:cNvPr id="256" name="Google Shape;256;g1e1c814172a_0_29"/>
          <p:cNvSpPr txBox="1"/>
          <p:nvPr/>
        </p:nvSpPr>
        <p:spPr>
          <a:xfrm>
            <a:off x="452100" y="2320850"/>
            <a:ext cx="8239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ES"/>
              <a:t>Silvia Rangel Félix. (2009) Detección Automática de Aves en Vuelo en Imágenes Naturales. 2009. https://www.cenidet.edu.mx/subplan/biblio/seleccion/Tesis/MC Silvia Rangel Felix 2009</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8"/>
          <p:cNvSpPr txBox="1"/>
          <p:nvPr/>
        </p:nvSpPr>
        <p:spPr>
          <a:xfrm>
            <a:off x="3514722" y="2920654"/>
            <a:ext cx="2093483" cy="502702"/>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0" i="1" lang="es-ES" sz="3200" u="none" cap="none" strike="noStrike">
                <a:solidFill>
                  <a:srgbClr val="E03A00"/>
                </a:solidFill>
                <a:latin typeface="Arial"/>
                <a:ea typeface="Arial"/>
                <a:cs typeface="Arial"/>
                <a:sym typeface="Arial"/>
              </a:rPr>
              <a:t>Gracias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nvSpPr>
        <p:spPr>
          <a:xfrm>
            <a:off x="444189" y="790005"/>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Presentación del proyec</a:t>
            </a:r>
            <a:r>
              <a:rPr b="1" i="0" lang="es-ES" sz="4000" u="none" cap="none" strike="noStrike">
                <a:solidFill>
                  <a:srgbClr val="172B7E"/>
                </a:solidFill>
                <a:latin typeface="Arial"/>
                <a:ea typeface="Arial"/>
                <a:cs typeface="Arial"/>
                <a:sym typeface="Arial"/>
              </a:rPr>
              <a:t>t</a:t>
            </a:r>
            <a:r>
              <a:rPr b="1" i="0" lang="es-ES" sz="4000" u="none" cap="none" strike="noStrike">
                <a:solidFill>
                  <a:srgbClr val="172B7E"/>
                </a:solidFill>
                <a:latin typeface="Arial"/>
                <a:ea typeface="Arial"/>
                <a:cs typeface="Arial"/>
                <a:sym typeface="Arial"/>
              </a:rPr>
              <a:t>o </a:t>
            </a:r>
            <a:endParaRPr b="1" i="0" sz="4000" u="none" cap="none" strike="noStrike">
              <a:solidFill>
                <a:srgbClr val="000000"/>
              </a:solidFill>
              <a:latin typeface="Arial"/>
              <a:ea typeface="Arial"/>
              <a:cs typeface="Arial"/>
              <a:sym typeface="Arial"/>
            </a:endParaRPr>
          </a:p>
        </p:txBody>
      </p:sp>
      <p:sp>
        <p:nvSpPr>
          <p:cNvPr id="97" name="Google Shape;97;p3"/>
          <p:cNvSpPr txBox="1"/>
          <p:nvPr/>
        </p:nvSpPr>
        <p:spPr>
          <a:xfrm>
            <a:off x="784175" y="1915575"/>
            <a:ext cx="73209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300">
                <a:latin typeface="Calibri"/>
                <a:ea typeface="Calibri"/>
                <a:cs typeface="Calibri"/>
                <a:sym typeface="Calibri"/>
              </a:rPr>
              <a:t>El proyecto consiste en el desarrollo de un programa que pueda reconocer diferentes especies de aves, </a:t>
            </a:r>
            <a:r>
              <a:rPr lang="es-ES" sz="2300">
                <a:latin typeface="Calibri"/>
                <a:ea typeface="Calibri"/>
                <a:cs typeface="Calibri"/>
                <a:sym typeface="Calibri"/>
              </a:rPr>
              <a:t>enfocándonos</a:t>
            </a:r>
            <a:r>
              <a:rPr lang="es-ES" sz="2300">
                <a:latin typeface="Calibri"/>
                <a:ea typeface="Calibri"/>
                <a:cs typeface="Calibri"/>
                <a:sym typeface="Calibri"/>
              </a:rPr>
              <a:t> en aves de origen colombiano, utilizando los bancos de </a:t>
            </a:r>
            <a:r>
              <a:rPr lang="es-ES" sz="2300">
                <a:latin typeface="Calibri"/>
                <a:ea typeface="Calibri"/>
                <a:cs typeface="Calibri"/>
                <a:sym typeface="Calibri"/>
              </a:rPr>
              <a:t>imágenes</a:t>
            </a:r>
            <a:r>
              <a:rPr lang="es-ES" sz="2300">
                <a:latin typeface="Calibri"/>
                <a:ea typeface="Calibri"/>
                <a:cs typeface="Calibri"/>
                <a:sym typeface="Calibri"/>
              </a:rPr>
              <a:t> de diferentes bases de datos disponibles en la red.</a:t>
            </a:r>
            <a:endParaRPr sz="2300">
              <a:latin typeface="Calibri"/>
              <a:ea typeface="Calibri"/>
              <a:cs typeface="Calibri"/>
              <a:sym typeface="Calibri"/>
            </a:endParaRPr>
          </a:p>
        </p:txBody>
      </p:sp>
      <p:pic>
        <p:nvPicPr>
          <p:cNvPr id="98" name="Google Shape;98;p3"/>
          <p:cNvPicPr preferRelativeResize="0"/>
          <p:nvPr/>
        </p:nvPicPr>
        <p:blipFill>
          <a:blip r:embed="rId3">
            <a:alphaModFix/>
          </a:blip>
          <a:stretch>
            <a:fillRect/>
          </a:stretch>
        </p:blipFill>
        <p:spPr>
          <a:xfrm>
            <a:off x="6217274" y="4055575"/>
            <a:ext cx="2775224" cy="1560300"/>
          </a:xfrm>
          <a:prstGeom prst="rect">
            <a:avLst/>
          </a:prstGeom>
          <a:noFill/>
          <a:ln>
            <a:noFill/>
          </a:ln>
        </p:spPr>
      </p:pic>
      <p:pic>
        <p:nvPicPr>
          <p:cNvPr id="99" name="Google Shape;99;p3"/>
          <p:cNvPicPr preferRelativeResize="0"/>
          <p:nvPr/>
        </p:nvPicPr>
        <p:blipFill>
          <a:blip r:embed="rId4">
            <a:alphaModFix/>
          </a:blip>
          <a:stretch>
            <a:fillRect/>
          </a:stretch>
        </p:blipFill>
        <p:spPr>
          <a:xfrm>
            <a:off x="363225" y="3942700"/>
            <a:ext cx="2460574" cy="1786050"/>
          </a:xfrm>
          <a:prstGeom prst="rect">
            <a:avLst/>
          </a:prstGeom>
          <a:noFill/>
          <a:ln>
            <a:noFill/>
          </a:ln>
        </p:spPr>
      </p:pic>
      <p:pic>
        <p:nvPicPr>
          <p:cNvPr id="100" name="Google Shape;100;p3"/>
          <p:cNvPicPr preferRelativeResize="0"/>
          <p:nvPr/>
        </p:nvPicPr>
        <p:blipFill>
          <a:blip r:embed="rId5">
            <a:alphaModFix/>
          </a:blip>
          <a:stretch>
            <a:fillRect/>
          </a:stretch>
        </p:blipFill>
        <p:spPr>
          <a:xfrm>
            <a:off x="3128599" y="3867175"/>
            <a:ext cx="2580149" cy="19370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990"/>
              <a:buNone/>
            </a:pPr>
            <a:r>
              <a:rPr b="1" lang="es-ES" sz="3500">
                <a:solidFill>
                  <a:schemeClr val="dk2"/>
                </a:solidFill>
                <a:latin typeface="Arial"/>
                <a:ea typeface="Arial"/>
                <a:cs typeface="Arial"/>
                <a:sym typeface="Arial"/>
              </a:rPr>
              <a:t>Planteamiento y preguntas a resolver</a:t>
            </a:r>
            <a:endParaRPr b="1" sz="3500">
              <a:solidFill>
                <a:schemeClr val="dk2"/>
              </a:solidFill>
              <a:latin typeface="Arial"/>
              <a:ea typeface="Arial"/>
              <a:cs typeface="Arial"/>
              <a:sym typeface="Arial"/>
            </a:endParaRPr>
          </a:p>
        </p:txBody>
      </p:sp>
      <p:sp>
        <p:nvSpPr>
          <p:cNvPr id="106" name="Google Shape;106;p4"/>
          <p:cNvSpPr txBox="1"/>
          <p:nvPr/>
        </p:nvSpPr>
        <p:spPr>
          <a:xfrm>
            <a:off x="798650" y="1770925"/>
            <a:ext cx="7726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000">
                <a:latin typeface="Calibri"/>
                <a:ea typeface="Calibri"/>
                <a:cs typeface="Calibri"/>
                <a:sym typeface="Calibri"/>
              </a:rPr>
              <a:t>En el momento actual del proyecto las mayores dudas </a:t>
            </a:r>
            <a:r>
              <a:rPr lang="es-ES" sz="2000">
                <a:latin typeface="Calibri"/>
                <a:ea typeface="Calibri"/>
                <a:cs typeface="Calibri"/>
                <a:sym typeface="Calibri"/>
              </a:rPr>
              <a:t>está</a:t>
            </a:r>
            <a:r>
              <a:rPr lang="es-ES" sz="2000">
                <a:latin typeface="Calibri"/>
                <a:ea typeface="Calibri"/>
                <a:cs typeface="Calibri"/>
                <a:sym typeface="Calibri"/>
              </a:rPr>
              <a:t> en la implementación del </a:t>
            </a:r>
            <a:r>
              <a:rPr lang="es-ES" sz="2000">
                <a:latin typeface="Calibri"/>
                <a:ea typeface="Calibri"/>
                <a:cs typeface="Calibri"/>
                <a:sym typeface="Calibri"/>
              </a:rPr>
              <a:t>código</a:t>
            </a:r>
            <a:r>
              <a:rPr lang="es-ES" sz="2000">
                <a:latin typeface="Calibri"/>
                <a:ea typeface="Calibri"/>
                <a:cs typeface="Calibri"/>
                <a:sym typeface="Calibri"/>
              </a:rPr>
              <a:t> requerido para permitir una identificación de la especie y de las necesidades requeridas en </a:t>
            </a:r>
            <a:r>
              <a:rPr lang="es-ES" sz="2000">
                <a:latin typeface="Calibri"/>
                <a:ea typeface="Calibri"/>
                <a:cs typeface="Calibri"/>
                <a:sym typeface="Calibri"/>
              </a:rPr>
              <a:t>términos</a:t>
            </a:r>
            <a:r>
              <a:rPr lang="es-ES" sz="2000">
                <a:latin typeface="Calibri"/>
                <a:ea typeface="Calibri"/>
                <a:cs typeface="Calibri"/>
                <a:sym typeface="Calibri"/>
              </a:rPr>
              <a:t> de datos de las diferentes especies, considerando que entre las bases de datos se estima un aproximado de 2000 </a:t>
            </a:r>
            <a:r>
              <a:rPr lang="es-ES" sz="2000">
                <a:latin typeface="Calibri"/>
                <a:ea typeface="Calibri"/>
                <a:cs typeface="Calibri"/>
                <a:sym typeface="Calibri"/>
              </a:rPr>
              <a:t>imágenes</a:t>
            </a:r>
            <a:r>
              <a:rPr lang="es-ES" sz="2000">
                <a:latin typeface="Calibri"/>
                <a:ea typeface="Calibri"/>
                <a:cs typeface="Calibri"/>
                <a:sym typeface="Calibri"/>
              </a:rPr>
              <a:t> por especie que se </a:t>
            </a:r>
            <a:r>
              <a:rPr lang="es-ES" sz="2000">
                <a:latin typeface="Calibri"/>
                <a:ea typeface="Calibri"/>
                <a:cs typeface="Calibri"/>
                <a:sym typeface="Calibri"/>
              </a:rPr>
              <a:t>podrían</a:t>
            </a:r>
            <a:r>
              <a:rPr lang="es-ES" sz="2000">
                <a:latin typeface="Calibri"/>
                <a:ea typeface="Calibri"/>
                <a:cs typeface="Calibri"/>
                <a:sym typeface="Calibri"/>
              </a:rPr>
              <a:t> obtener para el desarrollo del proyecto.</a:t>
            </a:r>
            <a:endParaRPr sz="2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grpSp>
        <p:nvGrpSpPr>
          <p:cNvPr id="111" name="Google Shape;111;p5"/>
          <p:cNvGrpSpPr/>
          <p:nvPr/>
        </p:nvGrpSpPr>
        <p:grpSpPr>
          <a:xfrm>
            <a:off x="2206762" y="1384231"/>
            <a:ext cx="4737039" cy="4737039"/>
            <a:chOff x="2902488" y="902232"/>
            <a:chExt cx="3339000" cy="3339000"/>
          </a:xfrm>
        </p:grpSpPr>
        <p:sp>
          <p:nvSpPr>
            <p:cNvPr id="112" name="Google Shape;112;p5"/>
            <p:cNvSpPr/>
            <p:nvPr/>
          </p:nvSpPr>
          <p:spPr>
            <a:xfrm rot="-5400000">
              <a:off x="2902488" y="902232"/>
              <a:ext cx="3339000" cy="3339000"/>
            </a:xfrm>
            <a:prstGeom prst="ellipse">
              <a:avLst/>
            </a:prstGeom>
            <a:noFill/>
            <a:ln cap="flat" cmpd="sng" w="19050">
              <a:solidFill>
                <a:srgbClr val="761E8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
            <p:cNvSpPr/>
            <p:nvPr/>
          </p:nvSpPr>
          <p:spPr>
            <a:xfrm>
              <a:off x="3123738" y="1123632"/>
              <a:ext cx="2896500" cy="2896200"/>
            </a:xfrm>
            <a:prstGeom prst="pie">
              <a:avLst>
                <a:gd fmla="val 1811602" name="adj1"/>
                <a:gd fmla="val 16214886" name="adj2"/>
              </a:avLst>
            </a:prstGeom>
            <a:solidFill>
              <a:srgbClr val="D686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5"/>
          <p:cNvGrpSpPr/>
          <p:nvPr/>
        </p:nvGrpSpPr>
        <p:grpSpPr>
          <a:xfrm>
            <a:off x="3287173" y="2464642"/>
            <a:ext cx="2576220" cy="2576217"/>
            <a:chOff x="3664038" y="1663782"/>
            <a:chExt cx="1815902" cy="1815900"/>
          </a:xfrm>
        </p:grpSpPr>
        <p:sp>
          <p:nvSpPr>
            <p:cNvPr id="115" name="Google Shape;115;p5"/>
            <p:cNvSpPr/>
            <p:nvPr/>
          </p:nvSpPr>
          <p:spPr>
            <a:xfrm>
              <a:off x="3664038" y="1663782"/>
              <a:ext cx="1815900" cy="1815900"/>
            </a:xfrm>
            <a:prstGeom prst="ellipse">
              <a:avLst/>
            </a:prstGeom>
            <a:solidFill>
              <a:srgbClr val="701C7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
            <p:cNvSpPr txBox="1"/>
            <p:nvPr/>
          </p:nvSpPr>
          <p:spPr>
            <a:xfrm>
              <a:off x="3664040" y="1998249"/>
              <a:ext cx="1815900" cy="1242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t/>
              </a:r>
              <a:endParaRPr b="1" i="0" sz="1700" u="none" cap="none" strike="noStrike">
                <a:solidFill>
                  <a:srgbClr val="FFFFFF"/>
                </a:solidFill>
                <a:latin typeface="Roboto"/>
                <a:ea typeface="Roboto"/>
                <a:cs typeface="Roboto"/>
                <a:sym typeface="Roboto"/>
              </a:endParaRPr>
            </a:p>
          </p:txBody>
        </p:sp>
      </p:grpSp>
      <p:grpSp>
        <p:nvGrpSpPr>
          <p:cNvPr id="117" name="Google Shape;117;p5"/>
          <p:cNvGrpSpPr/>
          <p:nvPr/>
        </p:nvGrpSpPr>
        <p:grpSpPr>
          <a:xfrm>
            <a:off x="3494270" y="246465"/>
            <a:ext cx="2162032" cy="2003625"/>
            <a:chOff x="2859800" y="853971"/>
            <a:chExt cx="1068673" cy="1068600"/>
          </a:xfrm>
        </p:grpSpPr>
        <p:sp>
          <p:nvSpPr>
            <p:cNvPr id="118" name="Google Shape;118;p5"/>
            <p:cNvSpPr/>
            <p:nvPr/>
          </p:nvSpPr>
          <p:spPr>
            <a:xfrm>
              <a:off x="2859873" y="853971"/>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
            <p:cNvSpPr txBox="1"/>
            <p:nvPr/>
          </p:nvSpPr>
          <p:spPr>
            <a:xfrm>
              <a:off x="2859800" y="1022190"/>
              <a:ext cx="1068600" cy="73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a:ea typeface="Roboto"/>
                <a:cs typeface="Roboto"/>
                <a:sym typeface="Roboto"/>
              </a:endParaRPr>
            </a:p>
          </p:txBody>
        </p:sp>
      </p:grpSp>
      <p:grpSp>
        <p:nvGrpSpPr>
          <p:cNvPr id="120" name="Google Shape;120;p5"/>
          <p:cNvGrpSpPr/>
          <p:nvPr/>
        </p:nvGrpSpPr>
        <p:grpSpPr>
          <a:xfrm>
            <a:off x="1154255" y="3951007"/>
            <a:ext cx="2123308" cy="2047865"/>
            <a:chOff x="2859873" y="853971"/>
            <a:chExt cx="1068600" cy="1068600"/>
          </a:xfrm>
        </p:grpSpPr>
        <p:sp>
          <p:nvSpPr>
            <p:cNvPr id="121" name="Google Shape;121;p5"/>
            <p:cNvSpPr/>
            <p:nvPr/>
          </p:nvSpPr>
          <p:spPr>
            <a:xfrm>
              <a:off x="2859873" y="853971"/>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txBox="1"/>
            <p:nvPr/>
          </p:nvSpPr>
          <p:spPr>
            <a:xfrm>
              <a:off x="3003768" y="999083"/>
              <a:ext cx="819600" cy="9003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s-ES" sz="1200">
                  <a:solidFill>
                    <a:schemeClr val="lt1"/>
                  </a:solidFill>
                </a:rPr>
                <a:t>Realizar pruebas de desempeño con un número considerable de imágenes de diferentes especies preseleccionadas </a:t>
              </a:r>
              <a:endParaRPr b="1" sz="1200">
                <a:solidFill>
                  <a:schemeClr val="lt1"/>
                </a:solidFill>
              </a:endParaRPr>
            </a:p>
            <a:p>
              <a:pPr indent="0" lvl="0" marL="0" marR="0" rtl="0" algn="just">
                <a:lnSpc>
                  <a:spcPct val="115000"/>
                </a:lnSpc>
                <a:spcBef>
                  <a:spcPts val="1200"/>
                </a:spcBef>
                <a:spcAft>
                  <a:spcPts val="0"/>
                </a:spcAft>
                <a:buClr>
                  <a:srgbClr val="000000"/>
                </a:buClr>
                <a:buSzPts val="1600"/>
                <a:buFont typeface="Arial"/>
                <a:buNone/>
              </a:pPr>
              <a:r>
                <a:t/>
              </a:r>
              <a:endParaRPr sz="500">
                <a:solidFill>
                  <a:srgbClr val="FFFFFF"/>
                </a:solidFill>
                <a:latin typeface="Roboto"/>
                <a:ea typeface="Roboto"/>
                <a:cs typeface="Roboto"/>
                <a:sym typeface="Roboto"/>
              </a:endParaRPr>
            </a:p>
          </p:txBody>
        </p:sp>
      </p:grpSp>
      <p:sp>
        <p:nvSpPr>
          <p:cNvPr id="123" name="Google Shape;123;p5"/>
          <p:cNvSpPr txBox="1"/>
          <p:nvPr/>
        </p:nvSpPr>
        <p:spPr>
          <a:xfrm>
            <a:off x="333889" y="34073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Objetivos</a:t>
            </a:r>
            <a:endParaRPr b="1" i="0" sz="4000" u="none" cap="none" strike="noStrike">
              <a:solidFill>
                <a:srgbClr val="000000"/>
              </a:solidFill>
              <a:latin typeface="Arial"/>
              <a:ea typeface="Arial"/>
              <a:cs typeface="Arial"/>
              <a:sym typeface="Arial"/>
            </a:endParaRPr>
          </a:p>
        </p:txBody>
      </p:sp>
      <p:sp>
        <p:nvSpPr>
          <p:cNvPr id="124" name="Google Shape;124;p5"/>
          <p:cNvSpPr txBox="1"/>
          <p:nvPr/>
        </p:nvSpPr>
        <p:spPr>
          <a:xfrm>
            <a:off x="3507400" y="3014000"/>
            <a:ext cx="2211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solidFill>
                  <a:schemeClr val="lt1"/>
                </a:solidFill>
              </a:rPr>
              <a:t>Desarrollar una primera versión de un programa para la identificación de las principales aves silvestres presentes en Colombia</a:t>
            </a:r>
            <a:endParaRPr b="1">
              <a:solidFill>
                <a:schemeClr val="lt1"/>
              </a:solidFill>
            </a:endParaRPr>
          </a:p>
        </p:txBody>
      </p:sp>
      <p:sp>
        <p:nvSpPr>
          <p:cNvPr id="125" name="Google Shape;125;p5"/>
          <p:cNvSpPr txBox="1"/>
          <p:nvPr/>
        </p:nvSpPr>
        <p:spPr>
          <a:xfrm>
            <a:off x="3819125" y="401688"/>
            <a:ext cx="1687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solidFill>
                  <a:schemeClr val="lt1"/>
                </a:solidFill>
              </a:rPr>
              <a:t>Contrastar filtros pertinentes en el reconocimiento y tratamiento de imágenes en visión por computador</a:t>
            </a:r>
            <a:endParaRPr b="1">
              <a:solidFill>
                <a:schemeClr val="lt1"/>
              </a:solidFill>
            </a:endParaRPr>
          </a:p>
        </p:txBody>
      </p:sp>
      <p:grpSp>
        <p:nvGrpSpPr>
          <p:cNvPr id="126" name="Google Shape;126;p5"/>
          <p:cNvGrpSpPr/>
          <p:nvPr/>
        </p:nvGrpSpPr>
        <p:grpSpPr>
          <a:xfrm>
            <a:off x="5949120" y="3973115"/>
            <a:ext cx="2162032" cy="2003625"/>
            <a:chOff x="2859800" y="853971"/>
            <a:chExt cx="1068673" cy="1068600"/>
          </a:xfrm>
        </p:grpSpPr>
        <p:sp>
          <p:nvSpPr>
            <p:cNvPr id="127" name="Google Shape;127;p5"/>
            <p:cNvSpPr/>
            <p:nvPr/>
          </p:nvSpPr>
          <p:spPr>
            <a:xfrm>
              <a:off x="2859873" y="853971"/>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txBox="1"/>
            <p:nvPr/>
          </p:nvSpPr>
          <p:spPr>
            <a:xfrm>
              <a:off x="2859800" y="1022190"/>
              <a:ext cx="1068600" cy="73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a:ea typeface="Roboto"/>
                <a:cs typeface="Roboto"/>
                <a:sym typeface="Roboto"/>
              </a:endParaRPr>
            </a:p>
          </p:txBody>
        </p:sp>
      </p:grpSp>
      <p:sp>
        <p:nvSpPr>
          <p:cNvPr id="129" name="Google Shape;129;p5"/>
          <p:cNvSpPr txBox="1"/>
          <p:nvPr/>
        </p:nvSpPr>
        <p:spPr>
          <a:xfrm>
            <a:off x="6273975" y="4128338"/>
            <a:ext cx="1687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solidFill>
                  <a:schemeClr val="lt1"/>
                </a:solidFill>
              </a:rPr>
              <a:t>Determinar las </a:t>
            </a:r>
            <a:r>
              <a:rPr b="1" lang="es-ES">
                <a:solidFill>
                  <a:schemeClr val="lt1"/>
                </a:solidFill>
              </a:rPr>
              <a:t>características</a:t>
            </a:r>
            <a:r>
              <a:rPr b="1" lang="es-ES">
                <a:solidFill>
                  <a:schemeClr val="lt1"/>
                </a:solidFill>
              </a:rPr>
              <a:t> generales en </a:t>
            </a:r>
            <a:r>
              <a:rPr b="1" lang="es-ES">
                <a:solidFill>
                  <a:schemeClr val="lt1"/>
                </a:solidFill>
              </a:rPr>
              <a:t>común</a:t>
            </a:r>
            <a:r>
              <a:rPr b="1" lang="es-ES">
                <a:solidFill>
                  <a:schemeClr val="lt1"/>
                </a:solidFill>
              </a:rPr>
              <a:t> del dataset para adecuada clasificación.</a:t>
            </a:r>
            <a:endParaRPr b="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lang="es-ES" sz="4000">
                <a:solidFill>
                  <a:srgbClr val="172B7E"/>
                </a:solidFill>
              </a:rPr>
              <a:t>Estado del arte</a:t>
            </a:r>
            <a:endParaRPr b="1" i="0" sz="4000" u="none" cap="none" strike="noStrike">
              <a:solidFill>
                <a:srgbClr val="000000"/>
              </a:solidFill>
              <a:latin typeface="Arial"/>
              <a:ea typeface="Arial"/>
              <a:cs typeface="Arial"/>
              <a:sym typeface="Arial"/>
            </a:endParaRPr>
          </a:p>
        </p:txBody>
      </p:sp>
      <p:sp>
        <p:nvSpPr>
          <p:cNvPr id="135" name="Google Shape;135;p6"/>
          <p:cNvSpPr txBox="1"/>
          <p:nvPr/>
        </p:nvSpPr>
        <p:spPr>
          <a:xfrm>
            <a:off x="452100" y="983900"/>
            <a:ext cx="8239800" cy="5156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Calibri"/>
              <a:buChar char="●"/>
            </a:pPr>
            <a:r>
              <a:rPr lang="es-ES" sz="1900">
                <a:latin typeface="Calibri"/>
                <a:ea typeface="Calibri"/>
                <a:cs typeface="Calibri"/>
                <a:sym typeface="Calibri"/>
              </a:rPr>
              <a:t>(Silvia Rangel Félix, 2009), en este trabajo se desarrolla un sistema de detección de aves mediante visión de máquina teniendo como resultado la identificación de aves a partir del análisis de imágenes captadas de diferentes escenarios en estado natural.</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s-ES" sz="1900">
                <a:latin typeface="Calibri"/>
                <a:ea typeface="Calibri"/>
                <a:cs typeface="Calibri"/>
                <a:sym typeface="Calibri"/>
              </a:rPr>
              <a:t>(Viera-Maza, 2017) desarrolló un procesamiento de imágenes utilizando la librería OpenCV en una Raspberry Pi para la clasificación del cacao según características externas como el tamaño en la fase final del secado. Aunque no se enfocan en la detección de animales, se utilizaron librerías Open Source y hardware de bajo costo económico.</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rPr lang="es-ES" sz="1900">
                <a:solidFill>
                  <a:schemeClr val="dk1"/>
                </a:solidFill>
                <a:latin typeface="Calibri"/>
                <a:ea typeface="Calibri"/>
                <a:cs typeface="Calibri"/>
                <a:sym typeface="Calibri"/>
              </a:rPr>
              <a:t>(Silva-Cobos, 2021):diseño  un sistema de detección de aves mediante el análisis de imágenes y videos, que puede interpretar y aprender de características y patrones de las imágenes obtenidas, mediante el modelo de entrenamiento de YOLOv5 que permite crear un algoritmo para aprendizaje automático programado en Python.</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e1e3d9a5d9_0_0"/>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lang="es-ES" sz="4000">
                <a:solidFill>
                  <a:srgbClr val="172B7E"/>
                </a:solidFill>
              </a:rPr>
              <a:t>Estado del arte</a:t>
            </a:r>
            <a:endParaRPr b="1" i="0" sz="4000" u="none" cap="none" strike="noStrike">
              <a:solidFill>
                <a:srgbClr val="000000"/>
              </a:solidFill>
              <a:latin typeface="Arial"/>
              <a:ea typeface="Arial"/>
              <a:cs typeface="Arial"/>
              <a:sym typeface="Arial"/>
            </a:endParaRPr>
          </a:p>
        </p:txBody>
      </p:sp>
      <p:sp>
        <p:nvSpPr>
          <p:cNvPr id="141" name="Google Shape;141;g1e1e3d9a5d9_0_0"/>
          <p:cNvSpPr txBox="1"/>
          <p:nvPr/>
        </p:nvSpPr>
        <p:spPr>
          <a:xfrm>
            <a:off x="452100" y="924900"/>
            <a:ext cx="8239800" cy="164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Calibri"/>
              <a:buChar char="●"/>
            </a:pPr>
            <a:r>
              <a:rPr lang="es-ES" sz="1900">
                <a:latin typeface="Calibri"/>
                <a:ea typeface="Calibri"/>
                <a:cs typeface="Calibri"/>
                <a:sym typeface="Calibri"/>
              </a:rPr>
              <a:t>(Silvia Rangel Félix, 2009), en este trabajo se desarrolla un sistema de detección de aves mediante visión de máquina teniendo como resultado la identificación de aves a partir del análisis de imágenes captadas de diferentes escenarios en estado natural.</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pic>
        <p:nvPicPr>
          <p:cNvPr id="142" name="Google Shape;142;g1e1e3d9a5d9_0_0"/>
          <p:cNvPicPr preferRelativeResize="0"/>
          <p:nvPr/>
        </p:nvPicPr>
        <p:blipFill>
          <a:blip r:embed="rId3">
            <a:alphaModFix/>
          </a:blip>
          <a:stretch>
            <a:fillRect/>
          </a:stretch>
        </p:blipFill>
        <p:spPr>
          <a:xfrm>
            <a:off x="2495275" y="2193375"/>
            <a:ext cx="4330505" cy="3804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e1e3d9a5d9_0_5"/>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lang="es-ES" sz="4000">
                <a:solidFill>
                  <a:srgbClr val="172B7E"/>
                </a:solidFill>
              </a:rPr>
              <a:t>Estado del arte</a:t>
            </a:r>
            <a:endParaRPr b="1" i="0" sz="4000" u="none" cap="none" strike="noStrike">
              <a:solidFill>
                <a:srgbClr val="000000"/>
              </a:solidFill>
              <a:latin typeface="Arial"/>
              <a:ea typeface="Arial"/>
              <a:cs typeface="Arial"/>
              <a:sym typeface="Arial"/>
            </a:endParaRPr>
          </a:p>
        </p:txBody>
      </p:sp>
      <p:sp>
        <p:nvSpPr>
          <p:cNvPr id="148" name="Google Shape;148;g1e1e3d9a5d9_0_5"/>
          <p:cNvSpPr txBox="1"/>
          <p:nvPr/>
        </p:nvSpPr>
        <p:spPr>
          <a:xfrm>
            <a:off x="452100" y="600450"/>
            <a:ext cx="82398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s-ES" sz="1900">
                <a:latin typeface="Calibri"/>
                <a:ea typeface="Calibri"/>
                <a:cs typeface="Calibri"/>
                <a:sym typeface="Calibri"/>
              </a:rPr>
              <a:t>(Viera-Maza, 2017) desarrolló un procesamiento de imágenes utilizando la librería OpenCV en una Raspberry Pi para la clasificación del cacao según características externas como el tamaño en la fase final del secado. Aunque no se enfocan en la detección de animales, se utilizaron librerías Open Source y hardware de bajo costo económico.</a:t>
            </a:r>
            <a:endParaRPr sz="1900">
              <a:latin typeface="Calibri"/>
              <a:ea typeface="Calibri"/>
              <a:cs typeface="Calibri"/>
              <a:sym typeface="Calibri"/>
            </a:endParaRPr>
          </a:p>
        </p:txBody>
      </p:sp>
      <p:pic>
        <p:nvPicPr>
          <p:cNvPr id="149" name="Google Shape;149;g1e1e3d9a5d9_0_5"/>
          <p:cNvPicPr preferRelativeResize="0"/>
          <p:nvPr/>
        </p:nvPicPr>
        <p:blipFill>
          <a:blip r:embed="rId3">
            <a:alphaModFix/>
          </a:blip>
          <a:stretch>
            <a:fillRect/>
          </a:stretch>
        </p:blipFill>
        <p:spPr>
          <a:xfrm>
            <a:off x="2670325" y="2539950"/>
            <a:ext cx="4334050" cy="342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e1e3d9a5d9_0_12"/>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lang="es-ES" sz="4000">
                <a:solidFill>
                  <a:srgbClr val="172B7E"/>
                </a:solidFill>
              </a:rPr>
              <a:t>Estado del arte</a:t>
            </a:r>
            <a:endParaRPr b="1" i="0" sz="4000" u="none" cap="none" strike="noStrike">
              <a:solidFill>
                <a:srgbClr val="000000"/>
              </a:solidFill>
              <a:latin typeface="Arial"/>
              <a:ea typeface="Arial"/>
              <a:cs typeface="Arial"/>
              <a:sym typeface="Arial"/>
            </a:endParaRPr>
          </a:p>
        </p:txBody>
      </p:sp>
      <p:sp>
        <p:nvSpPr>
          <p:cNvPr id="155" name="Google Shape;155;g1e1e3d9a5d9_0_12"/>
          <p:cNvSpPr txBox="1"/>
          <p:nvPr/>
        </p:nvSpPr>
        <p:spPr>
          <a:xfrm>
            <a:off x="452100" y="600450"/>
            <a:ext cx="82398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s-ES" sz="1900">
                <a:latin typeface="Calibri"/>
                <a:ea typeface="Calibri"/>
                <a:cs typeface="Calibri"/>
                <a:sym typeface="Calibri"/>
              </a:rPr>
              <a:t>(Silva-Cobos, 2021):diseño  un sistema de detección de aves mediante el análisis de imágenes y videos, que puede interpretar y aprender de características y patrones de las imágenes obtenidas, mediante el modelo de entrenamiento de YOLOv5 que permite crear un algoritmo para aprendizaje automático programado en Python.</a:t>
            </a:r>
            <a:endParaRPr sz="1900">
              <a:latin typeface="Calibri"/>
              <a:ea typeface="Calibri"/>
              <a:cs typeface="Calibri"/>
              <a:sym typeface="Calibri"/>
            </a:endParaRPr>
          </a:p>
        </p:txBody>
      </p:sp>
      <p:pic>
        <p:nvPicPr>
          <p:cNvPr id="156" name="Google Shape;156;g1e1e3d9a5d9_0_12"/>
          <p:cNvPicPr preferRelativeResize="0"/>
          <p:nvPr/>
        </p:nvPicPr>
        <p:blipFill>
          <a:blip r:embed="rId3">
            <a:alphaModFix/>
          </a:blip>
          <a:stretch>
            <a:fillRect/>
          </a:stretch>
        </p:blipFill>
        <p:spPr>
          <a:xfrm>
            <a:off x="731437" y="2539950"/>
            <a:ext cx="7681124" cy="345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antilla-presentac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